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Arimo" panose="020B0604020202020204" charset="0"/>
      <p:regular r:id="rId17"/>
    </p:embeddedFont>
    <p:embeddedFont>
      <p:font typeface="Arimo Bold" panose="020B0604020202020204" charset="0"/>
      <p:regular r:id="rId18"/>
    </p:embeddedFont>
    <p:embeddedFont>
      <p:font typeface="Canva Sans Bold" panose="020B0604020202020204" charset="0"/>
      <p:regular r:id="rId19"/>
    </p:embeddedFont>
    <p:embeddedFont>
      <p:font typeface="Swung Note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378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5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microsoft.com/office/2007/relationships/media" Target="../media/media4.mp4"/><Relationship Id="rId7" Type="http://schemas.openxmlformats.org/officeDocument/2006/relationships/image" Target="../media/image13.sv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4.mp4"/><Relationship Id="rId9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5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microsoft.com/office/2007/relationships/media" Target="../media/media2.mp4"/><Relationship Id="rId7" Type="http://schemas.openxmlformats.org/officeDocument/2006/relationships/image" Target="../media/image13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Relationship Id="rId9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9304" y="6577408"/>
            <a:ext cx="18646608" cy="3578783"/>
          </a:xfrm>
          <a:custGeom>
            <a:avLst/>
            <a:gdLst/>
            <a:ahLst/>
            <a:cxnLst/>
            <a:rect l="l" t="t" r="r" b="b"/>
            <a:pathLst>
              <a:path w="18646608" h="3578783">
                <a:moveTo>
                  <a:pt x="0" y="0"/>
                </a:moveTo>
                <a:lnTo>
                  <a:pt x="18646608" y="0"/>
                </a:lnTo>
                <a:lnTo>
                  <a:pt x="18646608" y="3578782"/>
                </a:lnTo>
                <a:lnTo>
                  <a:pt x="0" y="35787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453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570623" y="1028700"/>
            <a:ext cx="5974357" cy="9127490"/>
          </a:xfrm>
          <a:custGeom>
            <a:avLst/>
            <a:gdLst/>
            <a:ahLst/>
            <a:cxnLst/>
            <a:rect l="l" t="t" r="r" b="b"/>
            <a:pathLst>
              <a:path w="5974357" h="9127490">
                <a:moveTo>
                  <a:pt x="0" y="0"/>
                </a:moveTo>
                <a:lnTo>
                  <a:pt x="5974357" y="0"/>
                </a:lnTo>
                <a:lnTo>
                  <a:pt x="5974357" y="9127490"/>
                </a:lnTo>
                <a:lnTo>
                  <a:pt x="0" y="91274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6249292" y="573167"/>
            <a:ext cx="2218013" cy="2304429"/>
          </a:xfrm>
          <a:custGeom>
            <a:avLst/>
            <a:gdLst/>
            <a:ahLst/>
            <a:cxnLst/>
            <a:rect l="l" t="t" r="r" b="b"/>
            <a:pathLst>
              <a:path w="2218013" h="2304429">
                <a:moveTo>
                  <a:pt x="2218012" y="0"/>
                </a:moveTo>
                <a:lnTo>
                  <a:pt x="0" y="0"/>
                </a:lnTo>
                <a:lnTo>
                  <a:pt x="0" y="2304428"/>
                </a:lnTo>
                <a:lnTo>
                  <a:pt x="2218012" y="2304428"/>
                </a:lnTo>
                <a:lnTo>
                  <a:pt x="221801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19296" y="1806632"/>
            <a:ext cx="10251327" cy="2619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351"/>
              </a:lnSpc>
            </a:pPr>
            <a:r>
              <a:rPr lang="en-US" sz="15251">
                <a:solidFill>
                  <a:srgbClr val="000000"/>
                </a:solidFill>
                <a:latin typeface="Swung Note"/>
                <a:ea typeface="Swung Note"/>
                <a:cs typeface="Swung Note"/>
                <a:sym typeface="Swung Note"/>
              </a:rPr>
              <a:t>SPOrtlets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19296" y="4595495"/>
            <a:ext cx="10403727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 b="1">
                <a:solidFill>
                  <a:srgbClr val="C8591B"/>
                </a:solidFill>
                <a:latin typeface="Arimo Bold"/>
                <a:ea typeface="Arimo Bold"/>
                <a:cs typeface="Arimo Bold"/>
                <a:sym typeface="Arimo Bold"/>
              </a:rPr>
              <a:t>Analysing Freethrow through Local Submovements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A6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81336"/>
            <a:ext cx="16203621" cy="8124328"/>
          </a:xfrm>
          <a:custGeom>
            <a:avLst/>
            <a:gdLst/>
            <a:ahLst/>
            <a:cxnLst/>
            <a:rect l="l" t="t" r="r" b="b"/>
            <a:pathLst>
              <a:path w="16203621" h="8124328">
                <a:moveTo>
                  <a:pt x="0" y="0"/>
                </a:moveTo>
                <a:lnTo>
                  <a:pt x="16203621" y="0"/>
                </a:lnTo>
                <a:lnTo>
                  <a:pt x="16203621" y="8124328"/>
                </a:lnTo>
                <a:lnTo>
                  <a:pt x="0" y="8124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8922" r="-166" b="-13919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1213798" y="1704617"/>
            <a:ext cx="6906766" cy="8134306"/>
          </a:xfrm>
          <a:custGeom>
            <a:avLst/>
            <a:gdLst/>
            <a:ahLst/>
            <a:cxnLst/>
            <a:rect l="l" t="t" r="r" b="b"/>
            <a:pathLst>
              <a:path w="6906766" h="8134306">
                <a:moveTo>
                  <a:pt x="6906766" y="0"/>
                </a:moveTo>
                <a:lnTo>
                  <a:pt x="0" y="0"/>
                </a:lnTo>
                <a:lnTo>
                  <a:pt x="0" y="8134307"/>
                </a:lnTo>
                <a:lnTo>
                  <a:pt x="6906766" y="8134307"/>
                </a:lnTo>
                <a:lnTo>
                  <a:pt x="690676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5861970" y="280876"/>
            <a:ext cx="2740702" cy="2847482"/>
          </a:xfrm>
          <a:custGeom>
            <a:avLst/>
            <a:gdLst/>
            <a:ahLst/>
            <a:cxnLst/>
            <a:rect l="l" t="t" r="r" b="b"/>
            <a:pathLst>
              <a:path w="2740702" h="2847482">
                <a:moveTo>
                  <a:pt x="2740701" y="0"/>
                </a:moveTo>
                <a:lnTo>
                  <a:pt x="0" y="0"/>
                </a:lnTo>
                <a:lnTo>
                  <a:pt x="0" y="2847482"/>
                </a:lnTo>
                <a:lnTo>
                  <a:pt x="2740701" y="2847482"/>
                </a:lnTo>
                <a:lnTo>
                  <a:pt x="274070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001246" y="2789023"/>
            <a:ext cx="13737708" cy="1199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The loss-minimising submovement duration was 30 frames (1 second) with just 1 sportlet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73664" y="1609367"/>
            <a:ext cx="1031369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Swung Note"/>
                <a:ea typeface="Swung Note"/>
                <a:cs typeface="Swung Note"/>
                <a:sym typeface="Swung Note"/>
              </a:rPr>
              <a:t>Discussion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59676" y="4283813"/>
            <a:ext cx="10879278" cy="2399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Best sportlet were found with constraints for smoothness, body dimension consistency, jerk, angle restraints for elbow and with DTW as distance measure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90871" y="6978753"/>
            <a:ext cx="10879278" cy="179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Most stable with cosine annealing LR scheduler and with a sinusoidal exploration/compactness tradeoff values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B7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40111" y="-60545"/>
            <a:ext cx="21368222" cy="10347545"/>
            <a:chOff x="0" y="0"/>
            <a:chExt cx="28490962" cy="137967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96727" cy="13796727"/>
            </a:xfrm>
            <a:custGeom>
              <a:avLst/>
              <a:gdLst/>
              <a:ahLst/>
              <a:cxnLst/>
              <a:rect l="l" t="t" r="r" b="b"/>
              <a:pathLst>
                <a:path w="13796727" h="13796727">
                  <a:moveTo>
                    <a:pt x="0" y="0"/>
                  </a:moveTo>
                  <a:lnTo>
                    <a:pt x="13796727" y="0"/>
                  </a:lnTo>
                  <a:lnTo>
                    <a:pt x="13796727" y="13796727"/>
                  </a:lnTo>
                  <a:lnTo>
                    <a:pt x="0" y="137967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4694235" y="0"/>
              <a:ext cx="13796727" cy="13796727"/>
            </a:xfrm>
            <a:custGeom>
              <a:avLst/>
              <a:gdLst/>
              <a:ahLst/>
              <a:cxnLst/>
              <a:rect l="l" t="t" r="r" b="b"/>
              <a:pathLst>
                <a:path w="13796727" h="13796727">
                  <a:moveTo>
                    <a:pt x="0" y="0"/>
                  </a:moveTo>
                  <a:lnTo>
                    <a:pt x="13796727" y="0"/>
                  </a:lnTo>
                  <a:lnTo>
                    <a:pt x="13796727" y="13796727"/>
                  </a:lnTo>
                  <a:lnTo>
                    <a:pt x="0" y="137967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4564070"/>
            <a:ext cx="16230600" cy="2067380"/>
            <a:chOff x="0" y="0"/>
            <a:chExt cx="4274726" cy="5444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544495"/>
            </a:xfrm>
            <a:custGeom>
              <a:avLst/>
              <a:gdLst/>
              <a:ahLst/>
              <a:cxnLst/>
              <a:rect l="l" t="t" r="r" b="b"/>
              <a:pathLst>
                <a:path w="4274726" h="544495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520168"/>
                  </a:lnTo>
                  <a:cubicBezTo>
                    <a:pt x="4274726" y="526620"/>
                    <a:pt x="4272163" y="532808"/>
                    <a:pt x="4267601" y="537370"/>
                  </a:cubicBezTo>
                  <a:cubicBezTo>
                    <a:pt x="4263039" y="541932"/>
                    <a:pt x="4256851" y="544495"/>
                    <a:pt x="4250399" y="544495"/>
                  </a:cubicBezTo>
                  <a:lnTo>
                    <a:pt x="24327" y="544495"/>
                  </a:lnTo>
                  <a:cubicBezTo>
                    <a:pt x="10891" y="544495"/>
                    <a:pt x="0" y="533604"/>
                    <a:pt x="0" y="520168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AF9F0"/>
            </a:solidFill>
            <a:ln w="38100" cap="rnd">
              <a:solidFill>
                <a:srgbClr val="000000"/>
              </a:solidFill>
              <a:prstDash val="sysDot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582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1996855"/>
            <a:ext cx="16230600" cy="2067380"/>
            <a:chOff x="0" y="0"/>
            <a:chExt cx="4274726" cy="54449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74726" cy="544495"/>
            </a:xfrm>
            <a:custGeom>
              <a:avLst/>
              <a:gdLst/>
              <a:ahLst/>
              <a:cxnLst/>
              <a:rect l="l" t="t" r="r" b="b"/>
              <a:pathLst>
                <a:path w="4274726" h="544495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520168"/>
                  </a:lnTo>
                  <a:cubicBezTo>
                    <a:pt x="4274726" y="526620"/>
                    <a:pt x="4272163" y="532808"/>
                    <a:pt x="4267601" y="537370"/>
                  </a:cubicBezTo>
                  <a:cubicBezTo>
                    <a:pt x="4263039" y="541932"/>
                    <a:pt x="4256851" y="544495"/>
                    <a:pt x="4250399" y="544495"/>
                  </a:cubicBezTo>
                  <a:lnTo>
                    <a:pt x="24327" y="544495"/>
                  </a:lnTo>
                  <a:cubicBezTo>
                    <a:pt x="10891" y="544495"/>
                    <a:pt x="0" y="533604"/>
                    <a:pt x="0" y="520168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AF9F0"/>
            </a:solidFill>
            <a:ln w="38100" cap="rnd">
              <a:solidFill>
                <a:srgbClr val="000000"/>
              </a:solidFill>
              <a:prstDash val="sysDot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74726" cy="582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38137" y="2537512"/>
            <a:ext cx="885889" cy="841595"/>
          </a:xfrm>
          <a:custGeom>
            <a:avLst/>
            <a:gdLst/>
            <a:ahLst/>
            <a:cxnLst/>
            <a:rect l="l" t="t" r="r" b="b"/>
            <a:pathLst>
              <a:path w="885889" h="841595">
                <a:moveTo>
                  <a:pt x="0" y="0"/>
                </a:moveTo>
                <a:lnTo>
                  <a:pt x="885889" y="0"/>
                </a:lnTo>
                <a:lnTo>
                  <a:pt x="885889" y="841595"/>
                </a:lnTo>
                <a:lnTo>
                  <a:pt x="0" y="841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028700" y="7126750"/>
            <a:ext cx="16230600" cy="2067380"/>
            <a:chOff x="0" y="0"/>
            <a:chExt cx="4274726" cy="5444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274726" cy="544495"/>
            </a:xfrm>
            <a:custGeom>
              <a:avLst/>
              <a:gdLst/>
              <a:ahLst/>
              <a:cxnLst/>
              <a:rect l="l" t="t" r="r" b="b"/>
              <a:pathLst>
                <a:path w="4274726" h="544495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520168"/>
                  </a:lnTo>
                  <a:cubicBezTo>
                    <a:pt x="4274726" y="526620"/>
                    <a:pt x="4272163" y="532808"/>
                    <a:pt x="4267601" y="537370"/>
                  </a:cubicBezTo>
                  <a:cubicBezTo>
                    <a:pt x="4263039" y="541932"/>
                    <a:pt x="4256851" y="544495"/>
                    <a:pt x="4250399" y="544495"/>
                  </a:cubicBezTo>
                  <a:lnTo>
                    <a:pt x="24327" y="544495"/>
                  </a:lnTo>
                  <a:cubicBezTo>
                    <a:pt x="10891" y="544495"/>
                    <a:pt x="0" y="533604"/>
                    <a:pt x="0" y="520168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AF9F0"/>
            </a:solidFill>
            <a:ln w="38100" cap="rnd">
              <a:solidFill>
                <a:srgbClr val="000000"/>
              </a:solidFill>
              <a:prstDash val="sysDot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274726" cy="582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333877" y="614460"/>
            <a:ext cx="762024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Swung Note"/>
                <a:ea typeface="Swung Note"/>
                <a:cs typeface="Swung Note"/>
                <a:sym typeface="Swung Note"/>
              </a:rPr>
              <a:t>Challenges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32990" y="2461312"/>
            <a:ext cx="1462631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Dataset Size: Analyzed Sportlets still have some jitters and unrealistic movements due to the size of the dataset 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566463" y="5037027"/>
            <a:ext cx="14277595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Dimensionality: The sportlets are unable to capture longer kinematic chains as the fit gets poorer with additional joint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623465" y="7603000"/>
            <a:ext cx="1410644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Lots of Hyperparam Tuning: Accurate and reliable shapelets need a lot of tuning on both the number, length and loss function. </a:t>
            </a:r>
          </a:p>
        </p:txBody>
      </p:sp>
      <p:sp>
        <p:nvSpPr>
          <p:cNvPr id="19" name="Freeform 19"/>
          <p:cNvSpPr/>
          <p:nvPr/>
        </p:nvSpPr>
        <p:spPr>
          <a:xfrm>
            <a:off x="1438137" y="5108356"/>
            <a:ext cx="885889" cy="841595"/>
          </a:xfrm>
          <a:custGeom>
            <a:avLst/>
            <a:gdLst/>
            <a:ahLst/>
            <a:cxnLst/>
            <a:rect l="l" t="t" r="r" b="b"/>
            <a:pathLst>
              <a:path w="885889" h="841595">
                <a:moveTo>
                  <a:pt x="0" y="0"/>
                </a:moveTo>
                <a:lnTo>
                  <a:pt x="885889" y="0"/>
                </a:lnTo>
                <a:lnTo>
                  <a:pt x="885889" y="841595"/>
                </a:lnTo>
                <a:lnTo>
                  <a:pt x="0" y="841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438137" y="7679200"/>
            <a:ext cx="885889" cy="841595"/>
          </a:xfrm>
          <a:custGeom>
            <a:avLst/>
            <a:gdLst/>
            <a:ahLst/>
            <a:cxnLst/>
            <a:rect l="l" t="t" r="r" b="b"/>
            <a:pathLst>
              <a:path w="885889" h="841595">
                <a:moveTo>
                  <a:pt x="0" y="0"/>
                </a:moveTo>
                <a:lnTo>
                  <a:pt x="885889" y="0"/>
                </a:lnTo>
                <a:lnTo>
                  <a:pt x="885889" y="841594"/>
                </a:lnTo>
                <a:lnTo>
                  <a:pt x="0" y="841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9010740" cy="4499677"/>
            <a:chOff x="0" y="0"/>
            <a:chExt cx="5006944" cy="1185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6944" cy="1185100"/>
            </a:xfrm>
            <a:custGeom>
              <a:avLst/>
              <a:gdLst/>
              <a:ahLst/>
              <a:cxnLst/>
              <a:rect l="l" t="t" r="r" b="b"/>
              <a:pathLst>
                <a:path w="5006944" h="1185100">
                  <a:moveTo>
                    <a:pt x="0" y="0"/>
                  </a:moveTo>
                  <a:lnTo>
                    <a:pt x="5006944" y="0"/>
                  </a:lnTo>
                  <a:lnTo>
                    <a:pt x="5006944" y="1185100"/>
                  </a:lnTo>
                  <a:lnTo>
                    <a:pt x="0" y="1185100"/>
                  </a:lnTo>
                  <a:close/>
                </a:path>
              </a:pathLst>
            </a:custGeom>
            <a:solidFill>
              <a:srgbClr val="F7A66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06944" cy="1223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58613" y="4499677"/>
            <a:ext cx="8224572" cy="5263726"/>
          </a:xfrm>
          <a:custGeom>
            <a:avLst/>
            <a:gdLst/>
            <a:ahLst/>
            <a:cxnLst/>
            <a:rect l="l" t="t" r="r" b="b"/>
            <a:pathLst>
              <a:path w="8224572" h="5263726">
                <a:moveTo>
                  <a:pt x="0" y="0"/>
                </a:moveTo>
                <a:lnTo>
                  <a:pt x="8224572" y="0"/>
                </a:lnTo>
                <a:lnTo>
                  <a:pt x="8224572" y="5263726"/>
                </a:lnTo>
                <a:lnTo>
                  <a:pt x="0" y="5263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443524" y="690242"/>
            <a:ext cx="1017939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Swung Note"/>
                <a:ea typeface="Swung Note"/>
                <a:cs typeface="Swung Note"/>
                <a:sym typeface="Swung Note"/>
              </a:rPr>
              <a:t>Sportlet Insights - Kinematic Chains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57444" y="2001920"/>
            <a:ext cx="11473542" cy="179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Method?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We extract the velocity magnitude of the various joints to  give some representation of the energy transfers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83185" y="4928302"/>
            <a:ext cx="9286477" cy="4199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Shoulder lowest velocity indicating that it mainly is for stability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The velocity graphs of the elbow and wrists are similar, although lower on Average for the elbow 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The wrist has the highest energy and consistently, indicating energy generation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B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4340" y="536404"/>
            <a:ext cx="16939319" cy="9214192"/>
          </a:xfrm>
          <a:custGeom>
            <a:avLst/>
            <a:gdLst/>
            <a:ahLst/>
            <a:cxnLst/>
            <a:rect l="l" t="t" r="r" b="b"/>
            <a:pathLst>
              <a:path w="16939319" h="9214192">
                <a:moveTo>
                  <a:pt x="0" y="0"/>
                </a:moveTo>
                <a:lnTo>
                  <a:pt x="16939320" y="0"/>
                </a:lnTo>
                <a:lnTo>
                  <a:pt x="16939320" y="9214192"/>
                </a:lnTo>
                <a:lnTo>
                  <a:pt x="0" y="92141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74655" r="-51482"/>
            </a:stretch>
          </a:blipFill>
          <a:ln cap="sq">
            <a:noFill/>
            <a:prstDash val="solid"/>
            <a:miter/>
          </a:ln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b="38300"/>
          <a:stretch>
            <a:fillRect/>
          </a:stretch>
        </p:blipFill>
        <p:spPr>
          <a:xfrm>
            <a:off x="1860888" y="3143467"/>
            <a:ext cx="6669070" cy="4114800"/>
          </a:xfrm>
          <a:prstGeom prst="rect">
            <a:avLst/>
          </a:prstGeom>
        </p:spPr>
      </p:pic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rcRect b="37794"/>
          <a:stretch>
            <a:fillRect/>
          </a:stretch>
        </p:blipFill>
        <p:spPr>
          <a:xfrm>
            <a:off x="10066484" y="3143467"/>
            <a:ext cx="6614848" cy="4114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843331" y="7574376"/>
            <a:ext cx="5521375" cy="662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Sideway View azim 270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98087" y="7574376"/>
            <a:ext cx="4994672" cy="662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Sideway View azim 0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39940" y="867821"/>
            <a:ext cx="900812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Swung Note"/>
                <a:ea typeface="Swung Note"/>
                <a:cs typeface="Swung Note"/>
                <a:sym typeface="Swung Note"/>
              </a:rPr>
              <a:t>Sportlet Insights - Comparisons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0">
                <p:cTn id="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B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40111" y="-60545"/>
            <a:ext cx="21368222" cy="10347545"/>
            <a:chOff x="0" y="0"/>
            <a:chExt cx="28490962" cy="137967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96727" cy="13796727"/>
            </a:xfrm>
            <a:custGeom>
              <a:avLst/>
              <a:gdLst/>
              <a:ahLst/>
              <a:cxnLst/>
              <a:rect l="l" t="t" r="r" b="b"/>
              <a:pathLst>
                <a:path w="13796727" h="13796727">
                  <a:moveTo>
                    <a:pt x="0" y="0"/>
                  </a:moveTo>
                  <a:lnTo>
                    <a:pt x="13796727" y="0"/>
                  </a:lnTo>
                  <a:lnTo>
                    <a:pt x="13796727" y="13796727"/>
                  </a:lnTo>
                  <a:lnTo>
                    <a:pt x="0" y="137967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4694235" y="0"/>
              <a:ext cx="13796727" cy="13796727"/>
            </a:xfrm>
            <a:custGeom>
              <a:avLst/>
              <a:gdLst/>
              <a:ahLst/>
              <a:cxnLst/>
              <a:rect l="l" t="t" r="r" b="b"/>
              <a:pathLst>
                <a:path w="13796727" h="13796727">
                  <a:moveTo>
                    <a:pt x="0" y="0"/>
                  </a:moveTo>
                  <a:lnTo>
                    <a:pt x="13796727" y="0"/>
                  </a:lnTo>
                  <a:lnTo>
                    <a:pt x="13796727" y="13796727"/>
                  </a:lnTo>
                  <a:lnTo>
                    <a:pt x="0" y="137967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4564070"/>
            <a:ext cx="16230600" cy="2067380"/>
            <a:chOff x="0" y="0"/>
            <a:chExt cx="4274726" cy="54449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544495"/>
            </a:xfrm>
            <a:custGeom>
              <a:avLst/>
              <a:gdLst/>
              <a:ahLst/>
              <a:cxnLst/>
              <a:rect l="l" t="t" r="r" b="b"/>
              <a:pathLst>
                <a:path w="4274726" h="544495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520168"/>
                  </a:lnTo>
                  <a:cubicBezTo>
                    <a:pt x="4274726" y="526620"/>
                    <a:pt x="4272163" y="532808"/>
                    <a:pt x="4267601" y="537370"/>
                  </a:cubicBezTo>
                  <a:cubicBezTo>
                    <a:pt x="4263039" y="541932"/>
                    <a:pt x="4256851" y="544495"/>
                    <a:pt x="4250399" y="544495"/>
                  </a:cubicBezTo>
                  <a:lnTo>
                    <a:pt x="24327" y="544495"/>
                  </a:lnTo>
                  <a:cubicBezTo>
                    <a:pt x="10891" y="544495"/>
                    <a:pt x="0" y="533604"/>
                    <a:pt x="0" y="520168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AF9F0"/>
            </a:solidFill>
            <a:ln w="38100" cap="rnd">
              <a:solidFill>
                <a:srgbClr val="000000"/>
              </a:solidFill>
              <a:prstDash val="sysDot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582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1996855"/>
            <a:ext cx="16230600" cy="2067380"/>
            <a:chOff x="0" y="0"/>
            <a:chExt cx="4274726" cy="54449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74726" cy="544495"/>
            </a:xfrm>
            <a:custGeom>
              <a:avLst/>
              <a:gdLst/>
              <a:ahLst/>
              <a:cxnLst/>
              <a:rect l="l" t="t" r="r" b="b"/>
              <a:pathLst>
                <a:path w="4274726" h="544495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520168"/>
                  </a:lnTo>
                  <a:cubicBezTo>
                    <a:pt x="4274726" y="526620"/>
                    <a:pt x="4272163" y="532808"/>
                    <a:pt x="4267601" y="537370"/>
                  </a:cubicBezTo>
                  <a:cubicBezTo>
                    <a:pt x="4263039" y="541932"/>
                    <a:pt x="4256851" y="544495"/>
                    <a:pt x="4250399" y="544495"/>
                  </a:cubicBezTo>
                  <a:lnTo>
                    <a:pt x="24327" y="544495"/>
                  </a:lnTo>
                  <a:cubicBezTo>
                    <a:pt x="10891" y="544495"/>
                    <a:pt x="0" y="533604"/>
                    <a:pt x="0" y="520168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AF9F0"/>
            </a:solidFill>
            <a:ln w="38100" cap="rnd">
              <a:solidFill>
                <a:srgbClr val="000000"/>
              </a:solidFill>
              <a:prstDash val="sysDot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74726" cy="582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38137" y="2537512"/>
            <a:ext cx="885889" cy="841595"/>
          </a:xfrm>
          <a:custGeom>
            <a:avLst/>
            <a:gdLst/>
            <a:ahLst/>
            <a:cxnLst/>
            <a:rect l="l" t="t" r="r" b="b"/>
            <a:pathLst>
              <a:path w="885889" h="841595">
                <a:moveTo>
                  <a:pt x="0" y="0"/>
                </a:moveTo>
                <a:lnTo>
                  <a:pt x="885889" y="0"/>
                </a:lnTo>
                <a:lnTo>
                  <a:pt x="885889" y="841595"/>
                </a:lnTo>
                <a:lnTo>
                  <a:pt x="0" y="841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38137" y="5143500"/>
            <a:ext cx="885889" cy="841595"/>
          </a:xfrm>
          <a:custGeom>
            <a:avLst/>
            <a:gdLst/>
            <a:ahLst/>
            <a:cxnLst/>
            <a:rect l="l" t="t" r="r" b="b"/>
            <a:pathLst>
              <a:path w="885889" h="841595">
                <a:moveTo>
                  <a:pt x="0" y="0"/>
                </a:moveTo>
                <a:lnTo>
                  <a:pt x="885889" y="0"/>
                </a:lnTo>
                <a:lnTo>
                  <a:pt x="885889" y="841595"/>
                </a:lnTo>
                <a:lnTo>
                  <a:pt x="0" y="841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28700" y="7126750"/>
            <a:ext cx="16230600" cy="2067380"/>
            <a:chOff x="0" y="0"/>
            <a:chExt cx="4274726" cy="54449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274726" cy="544495"/>
            </a:xfrm>
            <a:custGeom>
              <a:avLst/>
              <a:gdLst/>
              <a:ahLst/>
              <a:cxnLst/>
              <a:rect l="l" t="t" r="r" b="b"/>
              <a:pathLst>
                <a:path w="4274726" h="544495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520168"/>
                  </a:lnTo>
                  <a:cubicBezTo>
                    <a:pt x="4274726" y="526620"/>
                    <a:pt x="4272163" y="532808"/>
                    <a:pt x="4267601" y="537370"/>
                  </a:cubicBezTo>
                  <a:cubicBezTo>
                    <a:pt x="4263039" y="541932"/>
                    <a:pt x="4256851" y="544495"/>
                    <a:pt x="4250399" y="544495"/>
                  </a:cubicBezTo>
                  <a:lnTo>
                    <a:pt x="24327" y="544495"/>
                  </a:lnTo>
                  <a:cubicBezTo>
                    <a:pt x="10891" y="544495"/>
                    <a:pt x="0" y="533604"/>
                    <a:pt x="0" y="520168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AF9F0"/>
            </a:solidFill>
            <a:ln w="38100" cap="rnd">
              <a:solidFill>
                <a:srgbClr val="000000"/>
              </a:solidFill>
              <a:prstDash val="sysDot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274726" cy="582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438137" y="7741910"/>
            <a:ext cx="885889" cy="841595"/>
          </a:xfrm>
          <a:custGeom>
            <a:avLst/>
            <a:gdLst/>
            <a:ahLst/>
            <a:cxnLst/>
            <a:rect l="l" t="t" r="r" b="b"/>
            <a:pathLst>
              <a:path w="885889" h="841595">
                <a:moveTo>
                  <a:pt x="0" y="0"/>
                </a:moveTo>
                <a:lnTo>
                  <a:pt x="885889" y="0"/>
                </a:lnTo>
                <a:lnTo>
                  <a:pt x="885889" y="841595"/>
                </a:lnTo>
                <a:lnTo>
                  <a:pt x="0" y="841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3052891" y="2387925"/>
            <a:ext cx="13737708" cy="1199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Experiment with larger kinematic chains to further capture movements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333877" y="614460"/>
            <a:ext cx="762024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Swung Note"/>
                <a:ea typeface="Swung Note"/>
                <a:cs typeface="Swung Note"/>
                <a:sym typeface="Swung Note"/>
              </a:rPr>
              <a:t>Future Improvements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867547" y="4655102"/>
            <a:ext cx="13737708" cy="179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Train model with respect to distance from the center of net to extract insight into movements that influence distance from the center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867547" y="7656185"/>
            <a:ext cx="13737708" cy="1199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Experiment with different sports to understand the effectiveness of sportlets further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9304" y="7394992"/>
            <a:ext cx="18646608" cy="3578783"/>
          </a:xfrm>
          <a:custGeom>
            <a:avLst/>
            <a:gdLst/>
            <a:ahLst/>
            <a:cxnLst/>
            <a:rect l="l" t="t" r="r" b="b"/>
            <a:pathLst>
              <a:path w="18646608" h="3578783">
                <a:moveTo>
                  <a:pt x="0" y="0"/>
                </a:moveTo>
                <a:lnTo>
                  <a:pt x="18646608" y="0"/>
                </a:lnTo>
                <a:lnTo>
                  <a:pt x="18646608" y="3578783"/>
                </a:lnTo>
                <a:lnTo>
                  <a:pt x="0" y="35787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453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84249" y="2116711"/>
            <a:ext cx="9387731" cy="9370662"/>
          </a:xfrm>
          <a:custGeom>
            <a:avLst/>
            <a:gdLst/>
            <a:ahLst/>
            <a:cxnLst/>
            <a:rect l="l" t="t" r="r" b="b"/>
            <a:pathLst>
              <a:path w="9387731" h="9370662">
                <a:moveTo>
                  <a:pt x="0" y="0"/>
                </a:moveTo>
                <a:lnTo>
                  <a:pt x="9387731" y="0"/>
                </a:lnTo>
                <a:lnTo>
                  <a:pt x="9387731" y="9370663"/>
                </a:lnTo>
                <a:lnTo>
                  <a:pt x="0" y="93706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537144" y="1333500"/>
            <a:ext cx="6722156" cy="5119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773"/>
              </a:lnSpc>
            </a:pPr>
            <a:r>
              <a:rPr lang="en-US" sz="19197">
                <a:solidFill>
                  <a:srgbClr val="12111D"/>
                </a:solidFill>
                <a:latin typeface="Swung Note"/>
                <a:ea typeface="Swung Note"/>
                <a:cs typeface="Swung Note"/>
                <a:sym typeface="Swung Note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A6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3208" y="1081336"/>
            <a:ext cx="16203621" cy="8124328"/>
          </a:xfrm>
          <a:custGeom>
            <a:avLst/>
            <a:gdLst/>
            <a:ahLst/>
            <a:cxnLst/>
            <a:rect l="l" t="t" r="r" b="b"/>
            <a:pathLst>
              <a:path w="16203621" h="8124328">
                <a:moveTo>
                  <a:pt x="0" y="0"/>
                </a:moveTo>
                <a:lnTo>
                  <a:pt x="16203620" y="0"/>
                </a:lnTo>
                <a:lnTo>
                  <a:pt x="16203620" y="8124328"/>
                </a:lnTo>
                <a:lnTo>
                  <a:pt x="0" y="8124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8922" r="-166" b="-13919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0" y="1384967"/>
            <a:ext cx="6685175" cy="7873333"/>
          </a:xfrm>
          <a:custGeom>
            <a:avLst/>
            <a:gdLst/>
            <a:ahLst/>
            <a:cxnLst/>
            <a:rect l="l" t="t" r="r" b="b"/>
            <a:pathLst>
              <a:path w="6685175" h="7873333">
                <a:moveTo>
                  <a:pt x="6685175" y="0"/>
                </a:moveTo>
                <a:lnTo>
                  <a:pt x="0" y="0"/>
                </a:lnTo>
                <a:lnTo>
                  <a:pt x="0" y="7873333"/>
                </a:lnTo>
                <a:lnTo>
                  <a:pt x="6685175" y="7873333"/>
                </a:lnTo>
                <a:lnTo>
                  <a:pt x="668517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251619" y="1459578"/>
            <a:ext cx="10537686" cy="166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Swung Note"/>
                <a:ea typeface="Swung Note"/>
                <a:cs typeface="Swung Note"/>
                <a:sym typeface="Swung Note"/>
              </a:rPr>
              <a:t>What biomechanical features make a good shot and How do you identify them?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5861970" y="280876"/>
            <a:ext cx="2740702" cy="2847482"/>
          </a:xfrm>
          <a:custGeom>
            <a:avLst/>
            <a:gdLst/>
            <a:ahLst/>
            <a:cxnLst/>
            <a:rect l="l" t="t" r="r" b="b"/>
            <a:pathLst>
              <a:path w="2740702" h="2847482">
                <a:moveTo>
                  <a:pt x="2740701" y="0"/>
                </a:moveTo>
                <a:lnTo>
                  <a:pt x="0" y="0"/>
                </a:lnTo>
                <a:lnTo>
                  <a:pt x="0" y="2847482"/>
                </a:lnTo>
                <a:lnTo>
                  <a:pt x="2740701" y="2847482"/>
                </a:lnTo>
                <a:lnTo>
                  <a:pt x="274070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519355" y="3693478"/>
            <a:ext cx="10567473" cy="281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Hard to identify key features of a "good" vs. "bad" shot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Statistical models are too complex and involve numerous variables.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Deep learning models are powerful but act as "black boxes"— hard to interpret or trust.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51619" y="6550808"/>
            <a:ext cx="12204108" cy="1199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Our solution: Sportlets identify the most informative local movement patterns given an outcome and visualise them!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51619" y="7797948"/>
            <a:ext cx="12204108" cy="1199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The extracted shapelets can also be used to perform downstream analysis. eg Kinematic Chains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1370" y="6019800"/>
            <a:ext cx="19010740" cy="4499677"/>
            <a:chOff x="0" y="0"/>
            <a:chExt cx="5006944" cy="1185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6944" cy="1185100"/>
            </a:xfrm>
            <a:custGeom>
              <a:avLst/>
              <a:gdLst/>
              <a:ahLst/>
              <a:cxnLst/>
              <a:rect l="l" t="t" r="r" b="b"/>
              <a:pathLst>
                <a:path w="5006944" h="1185100">
                  <a:moveTo>
                    <a:pt x="0" y="0"/>
                  </a:moveTo>
                  <a:lnTo>
                    <a:pt x="5006944" y="0"/>
                  </a:lnTo>
                  <a:lnTo>
                    <a:pt x="5006944" y="1185100"/>
                  </a:lnTo>
                  <a:lnTo>
                    <a:pt x="0" y="1185100"/>
                  </a:lnTo>
                  <a:close/>
                </a:path>
              </a:pathLst>
            </a:custGeom>
            <a:solidFill>
              <a:srgbClr val="F7A66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06944" cy="1223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421834" y="1643377"/>
            <a:ext cx="4122868" cy="8461110"/>
          </a:xfrm>
          <a:custGeom>
            <a:avLst/>
            <a:gdLst/>
            <a:ahLst/>
            <a:cxnLst/>
            <a:rect l="l" t="t" r="r" b="b"/>
            <a:pathLst>
              <a:path w="4122868" h="8461110">
                <a:moveTo>
                  <a:pt x="0" y="0"/>
                </a:moveTo>
                <a:lnTo>
                  <a:pt x="4122868" y="0"/>
                </a:lnTo>
                <a:lnTo>
                  <a:pt x="4122868" y="8461110"/>
                </a:lnTo>
                <a:lnTo>
                  <a:pt x="0" y="8461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443524" y="690242"/>
            <a:ext cx="9400952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Swung Note"/>
                <a:ea typeface="Swung Note"/>
                <a:cs typeface="Swung Note"/>
                <a:sym typeface="Swung Note"/>
              </a:rPr>
              <a:t>Sportlets: The Proposed Solution</a:t>
            </a:r>
          </a:p>
          <a:p>
            <a:pPr algn="l">
              <a:lnSpc>
                <a:spcPts val="7279"/>
              </a:lnSpc>
            </a:pPr>
            <a:endParaRPr lang="en-US" sz="5199">
              <a:solidFill>
                <a:srgbClr val="000000"/>
              </a:solidFill>
              <a:latin typeface="Swung Note"/>
              <a:ea typeface="Swung Note"/>
              <a:cs typeface="Swung Note"/>
              <a:sym typeface="Swung Not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2329180"/>
            <a:ext cx="10973112" cy="281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What are Sportlets?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Multivariate shapelets: Small, meaningful submovement patterns extracted from time-series data.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Designed to be interpretable and focused on specific, local movements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8367" y="5934075"/>
            <a:ext cx="14764901" cy="4135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9"/>
              </a:lnSpc>
            </a:pPr>
            <a:endParaRPr/>
          </a:p>
          <a:p>
            <a:pPr algn="l">
              <a:lnSpc>
                <a:spcPts val="4709"/>
              </a:lnSpc>
            </a:pPr>
            <a:r>
              <a:rPr lang="en-US" sz="3363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Advantages:</a:t>
            </a:r>
          </a:p>
          <a:p>
            <a:pPr marL="726276" lvl="1" indent="-363138" algn="l">
              <a:lnSpc>
                <a:spcPts val="4709"/>
              </a:lnSpc>
              <a:buFont typeface="Arial"/>
              <a:buChar char="•"/>
            </a:pPr>
            <a:r>
              <a:rPr lang="en-US" sz="336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Interpretable: Coaches and analysts can understand what specific movements drive performance.</a:t>
            </a:r>
          </a:p>
          <a:p>
            <a:pPr marL="726276" lvl="1" indent="-363138" algn="l">
              <a:lnSpc>
                <a:spcPts val="4709"/>
              </a:lnSpc>
              <a:buFont typeface="Arial"/>
              <a:buChar char="•"/>
            </a:pPr>
            <a:r>
              <a:rPr lang="en-US" sz="336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Additional Features: Extremely easy to include additional features</a:t>
            </a:r>
          </a:p>
          <a:p>
            <a:pPr marL="726276" lvl="1" indent="-363138" algn="l">
              <a:lnSpc>
                <a:spcPts val="4709"/>
              </a:lnSpc>
              <a:buFont typeface="Arial"/>
              <a:buChar char="•"/>
            </a:pPr>
            <a:r>
              <a:rPr lang="en-US" sz="336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Adaptable: Biomechanical restraints of particular sports can easily be added for more accurate sport-wise analysis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B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4340" y="536404"/>
            <a:ext cx="16939319" cy="9214192"/>
          </a:xfrm>
          <a:custGeom>
            <a:avLst/>
            <a:gdLst/>
            <a:ahLst/>
            <a:cxnLst/>
            <a:rect l="l" t="t" r="r" b="b"/>
            <a:pathLst>
              <a:path w="16939319" h="9214192">
                <a:moveTo>
                  <a:pt x="0" y="0"/>
                </a:moveTo>
                <a:lnTo>
                  <a:pt x="16939320" y="0"/>
                </a:lnTo>
                <a:lnTo>
                  <a:pt x="16939320" y="9214192"/>
                </a:lnTo>
                <a:lnTo>
                  <a:pt x="0" y="9214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74655" r="-5148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165701"/>
            <a:ext cx="4379511" cy="8082990"/>
          </a:xfrm>
          <a:custGeom>
            <a:avLst/>
            <a:gdLst/>
            <a:ahLst/>
            <a:cxnLst/>
            <a:rect l="l" t="t" r="r" b="b"/>
            <a:pathLst>
              <a:path w="4379511" h="8082990">
                <a:moveTo>
                  <a:pt x="0" y="0"/>
                </a:moveTo>
                <a:lnTo>
                  <a:pt x="4379511" y="0"/>
                </a:lnTo>
                <a:lnTo>
                  <a:pt x="4379511" y="8082989"/>
                </a:lnTo>
                <a:lnTo>
                  <a:pt x="0" y="80829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555049" y="933450"/>
            <a:ext cx="1031369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Swung Note"/>
                <a:ea typeface="Swung Note"/>
                <a:cs typeface="Swung Note"/>
                <a:sym typeface="Swung Note"/>
              </a:rPr>
              <a:t>Our Method - Data Preprocessing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586261" y="1941259"/>
            <a:ext cx="5368554" cy="59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1">
                <a:solidFill>
                  <a:srgbClr val="B95F2C"/>
                </a:solidFill>
                <a:latin typeface="Arimo Bold"/>
                <a:ea typeface="Arimo Bold"/>
                <a:cs typeface="Arimo Bold"/>
                <a:sym typeface="Arimo Bold"/>
              </a:rPr>
              <a:t>Segmentation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83615" y="5190455"/>
            <a:ext cx="5368554" cy="59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1">
                <a:solidFill>
                  <a:srgbClr val="B95F2C"/>
                </a:solidFill>
                <a:latin typeface="Arimo Bold"/>
                <a:ea typeface="Arimo Bold"/>
                <a:cs typeface="Arimo Bold"/>
                <a:sym typeface="Arimo Bold"/>
              </a:rPr>
              <a:t>Quaternions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43772" y="2730723"/>
            <a:ext cx="10287936" cy="2269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6417" lvl="1" indent="-348208" algn="l">
              <a:lnSpc>
                <a:spcPts val="4515"/>
              </a:lnSpc>
              <a:buFont typeface="Arial"/>
              <a:buChar char="•"/>
            </a:pPr>
            <a:r>
              <a:rPr lang="en-US" sz="32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Using LOWESS we divide freethrows into the following segments: pre-preparation phase, preparation phase, shot phase, post-shot phase </a:t>
            </a:r>
          </a:p>
          <a:p>
            <a:pPr marL="696417" lvl="1" indent="-348208" algn="l">
              <a:lnSpc>
                <a:spcPts val="4515"/>
              </a:lnSpc>
              <a:buFont typeface="Arial"/>
              <a:buChar char="•"/>
            </a:pPr>
            <a:r>
              <a:rPr lang="en-US" sz="32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We mainly consider the preparation and shot phase 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408211" y="5881123"/>
            <a:ext cx="10567473" cy="2252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To represent the upper kinematic chain we derived vectors from the shoulder to the elbow, elbow to the wrist and used quaternions to represent their joint and individual rotations through time.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B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25604" y="791845"/>
            <a:ext cx="12236791" cy="9162297"/>
          </a:xfrm>
          <a:custGeom>
            <a:avLst/>
            <a:gdLst/>
            <a:ahLst/>
            <a:cxnLst/>
            <a:rect l="l" t="t" r="r" b="b"/>
            <a:pathLst>
              <a:path w="12236791" h="9162297">
                <a:moveTo>
                  <a:pt x="0" y="0"/>
                </a:moveTo>
                <a:lnTo>
                  <a:pt x="12236792" y="0"/>
                </a:lnTo>
                <a:lnTo>
                  <a:pt x="12236792" y="9162297"/>
                </a:lnTo>
                <a:lnTo>
                  <a:pt x="0" y="91622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808673" y="-95250"/>
            <a:ext cx="1031369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Swung Note"/>
                <a:ea typeface="Swung Note"/>
                <a:cs typeface="Swung Note"/>
                <a:sym typeface="Swung Note"/>
              </a:rPr>
              <a:t>Data Preprocessing - SegmentatIon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A6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4340" y="536404"/>
            <a:ext cx="16939319" cy="9214192"/>
          </a:xfrm>
          <a:custGeom>
            <a:avLst/>
            <a:gdLst/>
            <a:ahLst/>
            <a:cxnLst/>
            <a:rect l="l" t="t" r="r" b="b"/>
            <a:pathLst>
              <a:path w="16939319" h="9214192">
                <a:moveTo>
                  <a:pt x="0" y="0"/>
                </a:moveTo>
                <a:lnTo>
                  <a:pt x="16939320" y="0"/>
                </a:lnTo>
                <a:lnTo>
                  <a:pt x="16939320" y="9214192"/>
                </a:lnTo>
                <a:lnTo>
                  <a:pt x="0" y="9214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74655" r="-5148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33993" y="1028700"/>
            <a:ext cx="3112752" cy="10130259"/>
          </a:xfrm>
          <a:custGeom>
            <a:avLst/>
            <a:gdLst/>
            <a:ahLst/>
            <a:cxnLst/>
            <a:rect l="l" t="t" r="r" b="b"/>
            <a:pathLst>
              <a:path w="3112752" h="10130259">
                <a:moveTo>
                  <a:pt x="0" y="0"/>
                </a:moveTo>
                <a:lnTo>
                  <a:pt x="3112752" y="0"/>
                </a:lnTo>
                <a:lnTo>
                  <a:pt x="3112752" y="10130259"/>
                </a:lnTo>
                <a:lnTo>
                  <a:pt x="0" y="101302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333877" y="537527"/>
            <a:ext cx="762024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Swung Note"/>
                <a:ea typeface="Swung Note"/>
                <a:cs typeface="Swung Note"/>
                <a:sym typeface="Swung Note"/>
              </a:rPr>
              <a:t>Our method - 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141631" y="1488501"/>
            <a:ext cx="6006767" cy="59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1">
                <a:solidFill>
                  <a:srgbClr val="4C864B"/>
                </a:solidFill>
                <a:latin typeface="Arimo Bold"/>
                <a:ea typeface="Arimo Bold"/>
                <a:cs typeface="Arimo Bold"/>
                <a:sym typeface="Arimo Bold"/>
              </a:rPr>
              <a:t>Sportlets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798112" y="2011741"/>
            <a:ext cx="13912901" cy="2976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Identification: Novel Gradient-based using biomechanical restraints to ensure realistic and accurate shapelets.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Distance-Metric: We use Dynamic Time Warping to ensure sportlets are robust to subtle variations in shooting performance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Experiments: We investigated a variety of sportlets durations and numbers to pick the best subsets of shapelets.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38984" y="5055296"/>
            <a:ext cx="6006767" cy="59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1">
                <a:solidFill>
                  <a:srgbClr val="4C864B"/>
                </a:solidFill>
                <a:latin typeface="Arimo Bold"/>
                <a:ea typeface="Arimo Bold"/>
                <a:cs typeface="Arimo Bold"/>
                <a:sym typeface="Arimo Bold"/>
              </a:rPr>
              <a:t>Reconstruction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921105" y="5704740"/>
            <a:ext cx="13666914" cy="198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To enable a visual analysis of the shapelets. We create gifs and compare them with actual trials. 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Shapelets are defined using a position vector and a subsequence of the initial quaternion sequence. 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38984" y="7891045"/>
            <a:ext cx="5751595" cy="59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1">
                <a:solidFill>
                  <a:srgbClr val="4C864B"/>
                </a:solidFill>
                <a:latin typeface="Arimo Bold"/>
                <a:ea typeface="Arimo Bold"/>
                <a:cs typeface="Arimo Bold"/>
                <a:sym typeface="Arimo Bold"/>
              </a:rPr>
              <a:t>Statistical Analysis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946745" y="8700035"/>
            <a:ext cx="13666914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Chi-Square Test: Testing the presence of the sportlet with shot performance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B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4340" y="536404"/>
            <a:ext cx="16939319" cy="9214192"/>
          </a:xfrm>
          <a:custGeom>
            <a:avLst/>
            <a:gdLst/>
            <a:ahLst/>
            <a:cxnLst/>
            <a:rect l="l" t="t" r="r" b="b"/>
            <a:pathLst>
              <a:path w="16939319" h="9214192">
                <a:moveTo>
                  <a:pt x="0" y="0"/>
                </a:moveTo>
                <a:lnTo>
                  <a:pt x="16939320" y="0"/>
                </a:lnTo>
                <a:lnTo>
                  <a:pt x="16939320" y="9214192"/>
                </a:lnTo>
                <a:lnTo>
                  <a:pt x="0" y="92141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74655" r="-51482"/>
            </a:stretch>
          </a:blipFill>
        </p:spPr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b="35319"/>
          <a:stretch>
            <a:fillRect/>
          </a:stretch>
        </p:blipFill>
        <p:spPr>
          <a:xfrm>
            <a:off x="1781823" y="1754916"/>
            <a:ext cx="6297018" cy="4072930"/>
          </a:xfrm>
          <a:prstGeom prst="rect">
            <a:avLst/>
          </a:prstGeom>
        </p:spPr>
      </p:pic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rcRect b="36236"/>
          <a:stretch>
            <a:fillRect/>
          </a:stretch>
        </p:blipFill>
        <p:spPr>
          <a:xfrm>
            <a:off x="9761786" y="1754916"/>
            <a:ext cx="6344916" cy="404571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333877" y="690066"/>
            <a:ext cx="762024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Swung Note"/>
                <a:ea typeface="Swung Note"/>
                <a:cs typeface="Swung Note"/>
                <a:sym typeface="Swung Note"/>
              </a:rPr>
              <a:t>Our method- Best Shapelet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69644" y="6034326"/>
            <a:ext cx="5521375" cy="662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Sideway View azim 270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36908" y="6034326"/>
            <a:ext cx="4994672" cy="662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Sideway View azim 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41946" y="7411059"/>
            <a:ext cx="12204108" cy="1199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Corresponds to the shooting posture. Especially the final shooting motion.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0">
                <p:cTn id="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BA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4340" y="536404"/>
            <a:ext cx="16939319" cy="9214192"/>
          </a:xfrm>
          <a:custGeom>
            <a:avLst/>
            <a:gdLst/>
            <a:ahLst/>
            <a:cxnLst/>
            <a:rect l="l" t="t" r="r" b="b"/>
            <a:pathLst>
              <a:path w="16939319" h="9214192">
                <a:moveTo>
                  <a:pt x="0" y="0"/>
                </a:moveTo>
                <a:lnTo>
                  <a:pt x="16939320" y="0"/>
                </a:lnTo>
                <a:lnTo>
                  <a:pt x="16939320" y="9214192"/>
                </a:lnTo>
                <a:lnTo>
                  <a:pt x="0" y="9214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74655" r="-5148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075418"/>
            <a:ext cx="16230600" cy="4808315"/>
          </a:xfrm>
          <a:custGeom>
            <a:avLst/>
            <a:gdLst/>
            <a:ahLst/>
            <a:cxnLst/>
            <a:rect l="l" t="t" r="r" b="b"/>
            <a:pathLst>
              <a:path w="16230600" h="4808315">
                <a:moveTo>
                  <a:pt x="0" y="0"/>
                </a:moveTo>
                <a:lnTo>
                  <a:pt x="16230600" y="0"/>
                </a:lnTo>
                <a:lnTo>
                  <a:pt x="16230600" y="4808316"/>
                </a:lnTo>
                <a:lnTo>
                  <a:pt x="0" y="48083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333877" y="690066"/>
            <a:ext cx="762024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Swung Note"/>
                <a:ea typeface="Swung Note"/>
                <a:cs typeface="Swung Note"/>
                <a:sym typeface="Swung Note"/>
              </a:rPr>
              <a:t>Our method- Closeness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41946" y="7391419"/>
            <a:ext cx="12204108" cy="1199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Min DTW measures the minimum distance between the shot and the shapelet. Still some room for improvement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9304" y="7394992"/>
            <a:ext cx="18646608" cy="3578783"/>
          </a:xfrm>
          <a:custGeom>
            <a:avLst/>
            <a:gdLst/>
            <a:ahLst/>
            <a:cxnLst/>
            <a:rect l="l" t="t" r="r" b="b"/>
            <a:pathLst>
              <a:path w="18646608" h="3578783">
                <a:moveTo>
                  <a:pt x="0" y="0"/>
                </a:moveTo>
                <a:lnTo>
                  <a:pt x="18646608" y="0"/>
                </a:lnTo>
                <a:lnTo>
                  <a:pt x="18646608" y="3578783"/>
                </a:lnTo>
                <a:lnTo>
                  <a:pt x="0" y="35787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453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2229585"/>
            <a:ext cx="4599373" cy="7642463"/>
          </a:xfrm>
          <a:custGeom>
            <a:avLst/>
            <a:gdLst/>
            <a:ahLst/>
            <a:cxnLst/>
            <a:rect l="l" t="t" r="r" b="b"/>
            <a:pathLst>
              <a:path w="4599373" h="7642463">
                <a:moveTo>
                  <a:pt x="0" y="0"/>
                </a:moveTo>
                <a:lnTo>
                  <a:pt x="4599373" y="0"/>
                </a:lnTo>
                <a:lnTo>
                  <a:pt x="4599373" y="7642463"/>
                </a:lnTo>
                <a:lnTo>
                  <a:pt x="0" y="76424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486899" y="3638134"/>
            <a:ext cx="7153852" cy="5941335"/>
          </a:xfrm>
          <a:custGeom>
            <a:avLst/>
            <a:gdLst/>
            <a:ahLst/>
            <a:cxnLst/>
            <a:rect l="l" t="t" r="r" b="b"/>
            <a:pathLst>
              <a:path w="7153852" h="5941335">
                <a:moveTo>
                  <a:pt x="0" y="0"/>
                </a:moveTo>
                <a:lnTo>
                  <a:pt x="7153852" y="0"/>
                </a:lnTo>
                <a:lnTo>
                  <a:pt x="7153852" y="5941335"/>
                </a:lnTo>
                <a:lnTo>
                  <a:pt x="0" y="59413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517921" y="537527"/>
            <a:ext cx="1125215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Swung Note"/>
                <a:ea typeface="Swung Note"/>
                <a:cs typeface="Swung Note"/>
                <a:sym typeface="Swung Note"/>
              </a:rPr>
              <a:t>Results - Statistical Analysis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230368" y="1747104"/>
            <a:ext cx="13666914" cy="149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Chi-Square Test</a:t>
            </a:r>
            <a:r>
              <a:rPr lang="en-US" sz="27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: Presence of the shapelet vs Shot made or not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DTW threshold: 0.3804 (Median DTW score)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Results: Significant with a p-value &lt; 0.05 (0.000574)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673</Words>
  <Application>Microsoft Office PowerPoint</Application>
  <PresentationFormat>Custom</PresentationFormat>
  <Paragraphs>66</Paragraphs>
  <Slides>15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Arimo</vt:lpstr>
      <vt:lpstr>Swung Note</vt:lpstr>
      <vt:lpstr>Calibri</vt:lpstr>
      <vt:lpstr>Canva Sans Bold</vt:lpstr>
      <vt:lpstr>Arial</vt:lpstr>
      <vt:lpstr>Arimo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Basketball Education Presentation In Green Orange Illustrated Style</dc:title>
  <cp:lastModifiedBy>Rahul Selvakumar</cp:lastModifiedBy>
  <cp:revision>1</cp:revision>
  <dcterms:created xsi:type="dcterms:W3CDTF">2006-08-16T00:00:00Z</dcterms:created>
  <dcterms:modified xsi:type="dcterms:W3CDTF">2024-11-28T15:56:48Z</dcterms:modified>
  <dc:identifier>DAGXDjZ8_aw</dc:identifier>
</cp:coreProperties>
</file>